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CDD6-7B32-43B2-884D-F4A3D535E00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B5176-7716-47AF-9B87-52968ABB1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B5176-7716-47AF-9B87-52968ABB17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5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3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8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0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1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1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1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57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7DC0C-8CA5-4509-B884-7992834F65D0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4F3E-F22C-4F85-8AE8-42D9BF85D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8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908323"/>
              </p:ext>
            </p:extLst>
          </p:nvPr>
        </p:nvGraphicFramePr>
        <p:xfrm>
          <a:off x="61312" y="0"/>
          <a:ext cx="9027033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35362"/>
                <a:gridCol w="3384376"/>
                <a:gridCol w="2807295"/>
              </a:tblGrid>
              <a:tr h="67693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Права, льготы и гарантии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Учитывая, что юные сотрудники в большинстве случаев совмещают трудовую деятельность с обучением в ВУЗах либо школе, а также тот факт, что их юному организму требуется дополнительное время для отдыха, на законодательном уровне для этой категории установлены определенные гарантии и льготы, которые должны предоставляться на всех предприятиях независимо от их формы собственности.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частности, молодежь имеет право на: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предоставление отпуска в любое удобное время протяженностью не менее 31 дня в год в порядке ст.267 ТК РФ;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оплату труда в размере, пропорциональном отработанному времени либо произведенной продукции, причем на основании ст.271 ТК РФ с доплатами, присущими занимаемой должности и возможностью увеличения заработка за счет средств предприятия;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трудоустройство в порядке определенном законом, без дополнительных условий и возможности отказа в виду юного возраста;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закрепление обязанностей и требование их исполнения только в пределах трудового договора;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предоставление полной и достоверной информации об условиях труда (ст.21 ТК РФ);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соблюдение всех норм, закрепленных в локальны актах компании;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рабочего места с соблюдением правил техники безопасности;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прохождение периодических медицинских осмотров за счет средств предприятия;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соблюдение режима труда, установленного нормами закона, в частности, ст.92 ТК РФ, и трудовым договором;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стажировки и инструктажа по технике безопасности на рабочем месте в порядке ст.212 ТК РФ;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квотирование рабочих мест в порядке ст.11 ФЗ №124.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54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algn="ctr"/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200" b="1" i="0" u="none" strike="noStrike" kern="1200" cap="none" spc="0" normalizeH="0" baseline="0" noProof="0" dirty="0" smtClean="0">
                        <a:ln>
                          <a:noFill/>
                        </a:ln>
                        <a:gradFill>
                          <a:gsLst>
                            <a:gs pos="0">
                              <a:prstClr val="black"/>
                            </a:gs>
                            <a:gs pos="40000">
                              <a:prstClr val="black">
                                <a:lumMod val="75000"/>
                                <a:lumOff val="25000"/>
                              </a:prstClr>
                            </a:gs>
                            <a:gs pos="100000">
                              <a:srgbClr val="212745">
                                <a:alpha val="65000"/>
                              </a:srgbClr>
                            </a:gs>
                          </a:gsLst>
                          <a:lin ang="5400000" scaled="0"/>
                        </a:gradFill>
                        <a:effectLst>
                          <a:reflection blurRad="6350" stA="55000" endA="300" endPos="45500" dir="5400000" sy="-100000" algn="bl" rotWithShape="0"/>
                        </a:effectLst>
                        <a:uLnTx/>
                        <a:uFillTx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gradFill>
                            <a:gsLst>
                              <a:gs pos="0">
                                <a:prstClr val="black"/>
                              </a:gs>
                              <a:gs pos="40000">
                                <a:prstClr val="black">
                                  <a:lumMod val="75000"/>
                                  <a:lumOff val="25000"/>
                                </a:prstClr>
                              </a:gs>
                              <a:gs pos="100000">
                                <a:srgbClr val="212745">
                                  <a:alpha val="65000"/>
                                </a:srgbClr>
                              </a:gs>
                            </a:gsLst>
                            <a:lin ang="5400000" scaled="0"/>
                          </a:gradFill>
                          <a:effectLst>
                            <a:reflection blurRad="6350" stA="55000" endA="300" endPos="45500" dir="5400000" sy="-100000" algn="bl" rotWithShape="0"/>
                          </a:effectLst>
                          <a:uLnTx/>
                          <a:uFillTx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Охрана труда несовершеннолетних</a:t>
                      </a:r>
                    </a:p>
                    <a:p>
                      <a:pPr algn="ctr"/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Запреты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молодых людей установлены не только льготы и гарантии, но и некоторые ограничения.</a:t>
                      </a:r>
                    </a:p>
                    <a:p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трудовому кодексу РФ запрещено: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привлекать молодых сотрудников до 18 лет к сверхурочным работам, а также труду в ночное время и в выходные;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направлять в командировки независимо от срока длительности служебной поездки и желания самого сотрудника;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устанавливать испытательный срок при приеме на работу;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увольнять без разрешения комиссии по делам несовершеннолетних, за исключением ликвидации компании;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привлекать к тяжелому физическому труду с нарушением норм допустимых нагрузок при перемещении тяжестей;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менять обязанности, не закрепленные в трудовом договоре;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отказывать в приеме на работу в связи с юным возрастом.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052" y="5160523"/>
            <a:ext cx="2378295" cy="175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08" y="188640"/>
            <a:ext cx="2665243" cy="199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91" y="4077072"/>
            <a:ext cx="2937508" cy="196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4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768906"/>
              </p:ext>
            </p:extLst>
          </p:nvPr>
        </p:nvGraphicFramePr>
        <p:xfrm>
          <a:off x="0" y="64914"/>
          <a:ext cx="9095820" cy="6669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1800"/>
                <a:gridCol w="3528392"/>
                <a:gridCol w="2795628"/>
              </a:tblGrid>
              <a:tr h="66693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рабочего времени: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 возрасте от 16 до 18 лет продолжительность рабочего времени не может превышать 35 часов в неделю.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 возрасте от 15 до 16 лет продолжительность рабочего времени не может превышать 24 часов в неделю.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рабочего времени учащихся, работающих в течение учебного года в свободное от учебы время, не может превышать половины норм, установленных для несовершеннолетних:</a:t>
                      </a:r>
                      <a:b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не более 17,5 часов для лиц в возрасте от 16 до 18 лет.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не более 12 часов для лиц в возрасте от 14 до 16 лет.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охраны труда молодежи: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Обязательное медицинское обследование за счёт руководителя компании. Проводится ежегодно до наступления восемнадцати лет;</a:t>
                      </a:r>
                    </a:p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Категорически запрещено привлекать к любому виду трудовой деятельности, которая может повлечь моральный или физический вред;</a:t>
                      </a:r>
                    </a:p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Обязательно предоставляется ежегодный отпуск – 31 календарный день.</a:t>
                      </a:r>
                    </a:p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Прием на работу несовершеннолетнего лица должен быть оформлен договором в письменной форме, в котором должны содержаться взаимные обязательства сторон (как предусмотренные ст. ст. 21, 22 ТК РФ, так и дополнительные, но не противоречащие трудовому законодательству). Согласно ст. 70 ТК РФ испытательный срок для несовершеннолетних не устанавливается.</a:t>
                      </a:r>
                    </a:p>
                    <a:p>
                      <a:pPr algn="just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Обязательное проведение инструктажей.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251520" y="548680"/>
            <a:ext cx="2448272" cy="24265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Несовершеннолетних граждан нельзя привлекать к работам, выполняемым вахтовым методом (с.т298 ТК РФ), по совместительству (ст.282 ТК РФ), а также в религиозных организациях (ст.342 ТК РФ)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322" y="4797152"/>
            <a:ext cx="3019808" cy="193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" y="3645024"/>
            <a:ext cx="2766150" cy="224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23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576</Words>
  <Application>Microsoft Office PowerPoint</Application>
  <PresentationFormat>Экран (4:3)</PresentationFormat>
  <Paragraphs>49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</cp:revision>
  <cp:lastPrinted>2022-07-01T08:11:15Z</cp:lastPrinted>
  <dcterms:created xsi:type="dcterms:W3CDTF">2022-06-08T11:49:07Z</dcterms:created>
  <dcterms:modified xsi:type="dcterms:W3CDTF">2022-07-01T08:22:47Z</dcterms:modified>
</cp:coreProperties>
</file>